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9" r:id="rId1"/>
  </p:sldMasterIdLst>
  <p:notesMasterIdLst>
    <p:notesMasterId r:id="rId43"/>
  </p:notesMasterIdLst>
  <p:handoutMasterIdLst>
    <p:handoutMasterId r:id="rId4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20396D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4" autoAdjust="0"/>
    <p:restoredTop sz="86401" autoAdjust="0"/>
  </p:normalViewPr>
  <p:slideViewPr>
    <p:cSldViewPr>
      <p:cViewPr varScale="1">
        <p:scale>
          <a:sx n="99" d="100"/>
          <a:sy n="99" d="100"/>
        </p:scale>
        <p:origin x="129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4633A84-D730-4DB1-B585-7559B92CE5D8}" type="datetimeFigureOut">
              <a:rPr lang="en-US"/>
              <a:pPr>
                <a:defRPr/>
              </a:pPr>
              <a:t>11/3/2021</a:t>
            </a:fld>
            <a:endParaRPr lang="en-US"/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C669EC8-97E7-4C24-A864-1853E75085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857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56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3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4720" y="4415790"/>
            <a:ext cx="5140960" cy="418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32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58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560" y="883158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82C5A2EE-74B4-4329-B2EC-6DFE0575ED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556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_number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1143000"/>
            <a:ext cx="7772400" cy="553998"/>
          </a:xfrm>
        </p:spPr>
        <p:txBody>
          <a:bodyPr lIns="0" tIns="0" rIns="0" bIns="0" anchor="t" anchorCtr="0">
            <a:spAutoFit/>
          </a:bodyPr>
          <a:lstStyle>
            <a:lvl1pPr>
              <a:defRPr sz="3600" b="1" i="0" baseline="0">
                <a:solidFill>
                  <a:srgbClr val="000099"/>
                </a:solidFill>
              </a:defRPr>
            </a:lvl1pPr>
          </a:lstStyle>
          <a:p>
            <a:r>
              <a:rPr lang="en-US" dirty="0"/>
              <a:t>Chapter number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905000" y="2209800"/>
            <a:ext cx="5334000" cy="2971800"/>
          </a:xfrm>
        </p:spPr>
        <p:txBody>
          <a:bodyPr/>
          <a:lstStyle>
            <a:lvl1pPr marL="0" indent="0" algn="ctr">
              <a:buNone/>
              <a:defRPr sz="4800" b="1" baseline="0"/>
            </a:lvl1pPr>
          </a:lstStyle>
          <a:p>
            <a:pPr lvl="0"/>
            <a:r>
              <a:rPr lang="en-US" dirty="0"/>
              <a:t>Chapter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205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Text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BA428B99-D0BB-4B7F-A30C-E347F02920DF}"/>
              </a:ext>
            </a:extLst>
          </p:cNvPr>
          <p:cNvSpPr>
            <a:spLocks noGrp="1"/>
          </p:cNvSpPr>
          <p:nvPr>
            <p:ph type="tbl" sz="quarter" idx="16" hasCustomPrompt="1"/>
          </p:nvPr>
        </p:nvSpPr>
        <p:spPr>
          <a:xfrm>
            <a:off x="914400" y="1143000"/>
            <a:ext cx="7315200" cy="2438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to insert table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38200" y="3733800"/>
            <a:ext cx="7391400" cy="2209799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2022,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914400" y="1066800"/>
            <a:ext cx="7315200" cy="2514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insert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730079"/>
            <a:ext cx="7391400" cy="457200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000099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heading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5" hasCustomPrompt="1"/>
          </p:nvPr>
        </p:nvSpPr>
        <p:spPr>
          <a:xfrm>
            <a:off x="914400" y="4267200"/>
            <a:ext cx="7315200" cy="1676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insert image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2022,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147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image_text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914400" y="1668958"/>
            <a:ext cx="7315200" cy="198864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insert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730079"/>
            <a:ext cx="7391400" cy="457200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000099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heading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5" hasCustomPrompt="1"/>
          </p:nvPr>
        </p:nvSpPr>
        <p:spPr>
          <a:xfrm>
            <a:off x="914400" y="4343400"/>
            <a:ext cx="7315200" cy="1676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insert image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2022,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1F1CBB2-F2EF-4DAB-B083-BD117D80C4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066800"/>
            <a:ext cx="7391400" cy="457200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000099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heading style</a:t>
            </a:r>
          </a:p>
        </p:txBody>
      </p:sp>
    </p:spTree>
    <p:extLst>
      <p:ext uri="{BB962C8B-B14F-4D97-AF65-F5344CB8AC3E}">
        <p14:creationId xmlns:p14="http://schemas.microsoft.com/office/powerpoint/2010/main" val="357472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12800" y="1062758"/>
            <a:ext cx="7391400" cy="2213842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812800" y="3319598"/>
            <a:ext cx="7315200" cy="24384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insert image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2022,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0972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Image_Text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12800" y="1062758"/>
            <a:ext cx="7391400" cy="1756642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812800" y="2895600"/>
            <a:ext cx="7315200" cy="163340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insert image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812800" y="4605202"/>
            <a:ext cx="7391400" cy="1414598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2022,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246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7391400" cy="487680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73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layout_2-line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740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0" y="1463040"/>
            <a:ext cx="7391400" cy="449580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648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914400" y="1143000"/>
            <a:ext cx="7315200" cy="4800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insert image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222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B67ED070-8611-4D83-A3C6-478B6900305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914400" y="1143000"/>
            <a:ext cx="7315200" cy="44958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to insert table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67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Consol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7391400" cy="27432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1295400" y="3892100"/>
            <a:ext cx="6934200" cy="2049956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112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Console_Text_Consol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7391400" cy="9906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6"/>
          </p:nvPr>
        </p:nvSpPr>
        <p:spPr>
          <a:xfrm>
            <a:off x="1295400" y="2150899"/>
            <a:ext cx="6934200" cy="815635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838200" y="3347534"/>
            <a:ext cx="7391400" cy="1496734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1295400" y="4982112"/>
            <a:ext cx="6934200" cy="885288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291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ol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1295400" y="1143000"/>
            <a:ext cx="6934200" cy="3200400"/>
          </a:xfrm>
          <a:solidFill>
            <a:schemeClr val="bg1">
              <a:lumMod val="95000"/>
            </a:schemeClr>
          </a:solidFill>
          <a:ln w="31750" cmpd="thickThin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901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Text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914400" y="1066800"/>
            <a:ext cx="7315200" cy="2514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insert image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38200" y="3733800"/>
            <a:ext cx="7391400" cy="2209799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800"/>
            </a:lvl1pPr>
          </a:lstStyle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2022,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/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itchFamily="34" charset="0"/>
              </a:rPr>
              <a:t>C11, Slide </a:t>
            </a:r>
            <a:fld id="{5ECE9829-65B2-40C6-AEFF-7C648FF56A9C}" type="slidenum">
              <a:rPr lang="en-US" sz="900" smtClean="0">
                <a:solidFill>
                  <a:schemeClr val="bg1"/>
                </a:solidFill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202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0" y="6172200"/>
            <a:ext cx="9144000" cy="685800"/>
          </a:xfrm>
          <a:prstGeom prst="rect">
            <a:avLst/>
          </a:prstGeom>
          <a:solidFill>
            <a:srgbClr val="20396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 bwMode="auto">
          <a:xfrm>
            <a:off x="2743200" y="6248400"/>
            <a:ext cx="36576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800" b="1" i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 bwMode="auto">
          <a:xfrm>
            <a:off x="76200" y="6248400"/>
            <a:ext cx="27432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500">
                <a:solidFill>
                  <a:schemeClr val="bg1"/>
                </a:solidFill>
                <a:latin typeface="Arial Narrow" pitchFamily="34" charset="0"/>
              </a:defRPr>
            </a:lvl1pPr>
          </a:lstStyle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 bwMode="auto">
          <a:xfrm>
            <a:off x="6629400" y="6248400"/>
            <a:ext cx="19050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900">
                <a:latin typeface="Arial Narrow" pitchFamily="34" charset="0"/>
              </a:defRPr>
            </a:lvl1pPr>
          </a:lstStyle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30" y="6397412"/>
            <a:ext cx="1228170" cy="2319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85" r:id="rId3"/>
    <p:sldLayoutId id="2147483679" r:id="rId4"/>
    <p:sldLayoutId id="2147483686" r:id="rId5"/>
    <p:sldLayoutId id="2147483680" r:id="rId6"/>
    <p:sldLayoutId id="2147483683" r:id="rId7"/>
    <p:sldLayoutId id="2147483681" r:id="rId8"/>
    <p:sldLayoutId id="2147483674" r:id="rId9"/>
    <p:sldLayoutId id="2147483687" r:id="rId10"/>
    <p:sldLayoutId id="2147483676" r:id="rId11"/>
    <p:sldLayoutId id="2147483688" r:id="rId12"/>
    <p:sldLayoutId id="2147483675" r:id="rId13"/>
    <p:sldLayoutId id="2147483684" r:id="rId14"/>
  </p:sldLayoutIdLst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11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371600" y="2209800"/>
            <a:ext cx="6400800" cy="2971800"/>
          </a:xfrm>
        </p:spPr>
        <p:txBody>
          <a:bodyPr/>
          <a:lstStyle/>
          <a:p>
            <a:pPr marL="0" marR="0" algn="ctr">
              <a:spcBef>
                <a:spcPts val="24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4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work</a:t>
            </a:r>
            <a:br>
              <a:rPr lang="en-US" sz="4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images, icons,</a:t>
            </a:r>
            <a:br>
              <a:rPr lang="en-US" sz="4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fonts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26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D169-1372-4D74-B6F4-F7542ED8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and CSS for three images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72D16-4D09-4A97-A512-62A398885D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b="1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&lt;h2&gt;We want to hear from you&lt;/h2&gt;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&lt;p&gt;&lt;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="images/computer.gif" alt="web address"&gt;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&lt;strong&gt;Web:&lt;/strong&gt; www.murach.com&lt;/p&gt;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&lt;p&gt;&lt;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="images/telephone.gif" alt="phone"&gt;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&lt;strong&gt;Phone:&lt;/strong&gt; 1-800-221-5528&lt;/p&gt;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&lt;p&gt;&lt;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="images/email.gif" alt="email"&gt;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&lt;strong&gt;Email:&lt;/strong&gt; murachbooks@murach.com&lt;/p&gt;</a:t>
            </a:r>
          </a:p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b="1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CSS that aligns the images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vertical-align: middle;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margin-right: 10px; }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5EE5B-2CC6-4321-8955-76DB9DB7F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9AD09-87BD-4BDE-97A2-86B8B9938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7C4D7-3941-4F7D-91E6-91ABB68FA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100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7FF96B7-0896-4158-96AB-32ED0F3A3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images in a web browser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46FCE4C-66DB-4F41-B4C1-E15EA4F628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sz="2400" b="1" spc="-1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Before they’re aligned</a:t>
            </a:r>
          </a:p>
          <a:p>
            <a:endParaRPr lang="en-US" dirty="0"/>
          </a:p>
        </p:txBody>
      </p:sp>
      <p:pic>
        <p:nvPicPr>
          <p:cNvPr id="20" name="Content Placeholder 19" descr="Refer to page 369 in textbook">
            <a:extLst>
              <a:ext uri="{FF2B5EF4-FFF2-40B4-BE49-F238E27FC236}">
                <a16:creationId xmlns:a16="http://schemas.microsoft.com/office/drawing/2014/main" id="{75889FB9-6455-4C4A-8BC6-52DB82A5D9B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95400" y="1572601"/>
            <a:ext cx="3773751" cy="1932599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6606669-E2C9-4DD3-BD2F-3CC1315B39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3581400"/>
            <a:ext cx="7391400" cy="457200"/>
          </a:xfrm>
        </p:spPr>
        <p:txBody>
          <a:bodyPr/>
          <a:lstStyle/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sz="2400" b="1" spc="-1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After they’re aligned</a:t>
            </a:r>
          </a:p>
          <a:p>
            <a:endParaRPr lang="en-US" dirty="0"/>
          </a:p>
        </p:txBody>
      </p:sp>
      <p:pic>
        <p:nvPicPr>
          <p:cNvPr id="21" name="Content Placeholder 20" descr="Refer to page 369 in textbook">
            <a:extLst>
              <a:ext uri="{FF2B5EF4-FFF2-40B4-BE49-F238E27FC236}">
                <a16:creationId xmlns:a16="http://schemas.microsoft.com/office/drawing/2014/main" id="{177D4A67-7052-47B4-96DF-8415312ADC9F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1273980" y="4131411"/>
            <a:ext cx="3795171" cy="188838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51D94-CD55-47BA-936B-497353852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22B46-9FDE-4928-904E-36150A2DA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EFBCF-1836-4025-B346-EE0476480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anose="020B0606020202030204" pitchFamily="34" charset="0"/>
              </a:rPr>
              <a:t>C11,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11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816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FC361-DB79-4640-85A6-05F2C68BD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properties for floating images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0C20CB-0BA8-4916-8D64-095AED096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float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clear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FC207-AE66-4011-B89D-2FBB1CA67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F8F39-9CE4-4A42-95F3-CE319F7AD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6E0E9-3A90-46D2-940B-D02D573AC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497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3DBB7-1817-4C23-A348-A5C2C385C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Some of the HTML for a web page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C1681-3B28-4C5B-A9EE-10B3238EEF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019908"/>
            <a:ext cx="7543800" cy="4876800"/>
          </a:xfrm>
        </p:spPr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4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="images/students.jpg"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alt="teacher and students"&gt;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&lt;ul&gt;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&lt;li&gt;in college and university MIS programs that focus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on providing students with practical, real-world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experience&lt;/li&gt;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&lt;li&gt;by technical institutes and community colleges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that focus on the skills that employers are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looking for&lt;/li&gt;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&lt;li&gt;...&lt;/li&gt;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&lt;/ul&gt;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&lt;p id="last"&gt;...&lt;/p&gt;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 for floating an image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clearing the last paragraph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float: left;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margin-top: 15px;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margin-bottom: 10px; }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#last { clear: left; }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72C36-A33D-480B-8484-4A68311E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DC3AC-82A0-4065-AFB2-2A90F9AFC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F7ABA-9C27-4EDA-A570-B8621E060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49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04515A-304F-4465-A902-D5C807E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in a web browser</a:t>
            </a:r>
            <a:endParaRPr lang="en-US" dirty="0"/>
          </a:p>
        </p:txBody>
      </p:sp>
      <p:pic>
        <p:nvPicPr>
          <p:cNvPr id="9" name="Content Placeholder 8" descr="Refer to page 371 in textbook">
            <a:extLst>
              <a:ext uri="{FF2B5EF4-FFF2-40B4-BE49-F238E27FC236}">
                <a16:creationId xmlns:a16="http://schemas.microsoft.com/office/drawing/2014/main" id="{14A3A13C-19DD-419E-8578-5E391400A6E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14400" y="1143000"/>
            <a:ext cx="6633023" cy="279830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9C40A-D239-4ABE-876C-6A8764A0C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E96DB-C5B1-4D79-A2EA-970DAECCB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0BE63-2462-4606-AD82-EAEA5587B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316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89A434E-6FCD-413F-A99D-7256DDBC0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web page with figure and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figcaption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elements</a:t>
            </a:r>
            <a:endParaRPr lang="en-US" dirty="0"/>
          </a:p>
        </p:txBody>
      </p:sp>
      <p:pic>
        <p:nvPicPr>
          <p:cNvPr id="9" name="Content Placeholder 8" descr="Refer to page 373 in textbook">
            <a:extLst>
              <a:ext uri="{FF2B5EF4-FFF2-40B4-BE49-F238E27FC236}">
                <a16:creationId xmlns:a16="http://schemas.microsoft.com/office/drawing/2014/main" id="{71584043-400B-4FD7-A727-7130227C78E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199" y="1143000"/>
            <a:ext cx="6317901" cy="4572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19CC1-9664-4D92-85A8-0B315B161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839B3-EA7C-4D77-B6A1-586374C98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06373-283B-43C1-A53A-06FE3A0A3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888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C0B3-3DD9-4584-A2B1-084832FAE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figure and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figcaption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elements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5E3CA4-92CD-403A-AF85-635C16EB5A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7543800" cy="4876800"/>
          </a:xfrm>
        </p:spPr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&lt;article&gt;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&lt;h1&gt;Fossil Threads in the Web of Life&lt;/h1&gt;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&lt;figure&gt;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US" sz="14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="images/sampson_dinosaur.jpg"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alt="Scott Sampson"&gt;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US" sz="14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figcaption</a:t>
            </a: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&gt;Scott Sampson and friend&lt;/</a:t>
            </a:r>
            <a:r>
              <a:rPr lang="en-US" sz="14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figcaption</a:t>
            </a: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&lt;/figure&gt;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&lt;p&gt;</a:t>
            </a: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...&lt;/p&gt;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&lt;/article&gt;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CSS for the figure and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figcaption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elements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figure {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float: left;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margin-right: 1.5em;</a:t>
            </a: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figcaption</a:t>
            </a: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display: block;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font-weight: bold;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padding-top: .25em;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margin-bottom: 1em;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border-bottom: 1px solid black;</a:t>
            </a:r>
            <a:r>
              <a:rPr lang="en-US" sz="1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4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1CC4D-C0A3-4694-A5FC-A479E9326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B42B3-4514-40AD-8B6C-4AA53310F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FFDC9-E6AC-4F0F-9749-6B93014DE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11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FBC4AC0-DD63-4EF6-BE41-B03C59DF4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image has been rolled over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because the mouse is hovering over it</a:t>
            </a:r>
            <a:endParaRPr lang="en-US" dirty="0"/>
          </a:p>
        </p:txBody>
      </p:sp>
      <p:pic>
        <p:nvPicPr>
          <p:cNvPr id="9" name="Content Placeholder 8" descr="Refer to page 375 in textbook">
            <a:extLst>
              <a:ext uri="{FF2B5EF4-FFF2-40B4-BE49-F238E27FC236}">
                <a16:creationId xmlns:a16="http://schemas.microsoft.com/office/drawing/2014/main" id="{72EBD07A-5882-4D4B-AC91-E01678D1DB2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06558" y="1331609"/>
            <a:ext cx="5474886" cy="445959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CFE6F8-5B3C-4892-98F5-E3A4DD55F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AA45E-E72C-4C6B-8A11-E74313D33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182FE-346A-4534-99CB-D2D2ABE45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349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3C64D-2524-438E-A188-8B6D9E125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and CSS for an image rollover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84D30-CA12-4305-81DF-3D76993911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b="1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&lt;body&gt;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&lt;h1&gt;Ram Tap Combined Test&lt;/h1&gt;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&lt;p id="image1"&gt;&lt;/p&gt;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&lt;/body&gt;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b="1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CSS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#image1 {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background-image: </a:t>
            </a:r>
            <a:r>
              <a:rPr lang="en-US" sz="16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url</a:t>
            </a: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("h1.jpg");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width: 434px;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height: 312px;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#image1:hover {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background-image: </a:t>
            </a:r>
            <a:r>
              <a:rPr lang="en-US" sz="16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url</a:t>
            </a: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("h2.jpg");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13858-6699-45AF-BD0C-F7465E90B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B1B53-20AE-475A-82AC-70ED24A74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850ED-6520-46F9-BAFD-10E16F84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876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81126AD-398F-4FB1-93ED-61CA5B2D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image in a web browser with hotspots created by an image map</a:t>
            </a:r>
            <a:endParaRPr lang="en-US" dirty="0"/>
          </a:p>
        </p:txBody>
      </p:sp>
      <p:pic>
        <p:nvPicPr>
          <p:cNvPr id="9" name="Content Placeholder 8" descr="Refer to page 377 in textbook">
            <a:extLst>
              <a:ext uri="{FF2B5EF4-FFF2-40B4-BE49-F238E27FC236}">
                <a16:creationId xmlns:a16="http://schemas.microsoft.com/office/drawing/2014/main" id="{79052A7E-6CC2-4BC2-8C64-41D3C50F9B4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389600"/>
            <a:ext cx="4648200" cy="328921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A3FAB-FCE6-42CA-9D63-96C4FDAA1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BEF0E-E91C-4AAF-BFF1-DC1AC4438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ECB22-BC2D-47C1-8186-2BCAA69F7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260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03862-5A7C-42B2-8235-054DFCDCE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A4327-C79B-4713-ABE0-8765BF84D1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Applied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HTML to include images on a web page and CSS to align and float images.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the HTML figure and </a:t>
            </a: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figcaption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elements to treat an image as a figure.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HTML to create an image map that can be used to link to more than one web page.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the HTML </a:t>
            </a: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img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or picture elements to provide images for varying viewport sizes.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SVG files to provide graphics for varying viewport sizes.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the CSS @font-face selector, Google Web Fonts, or Adobe Web Fonts to embed fonts in a web page.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50C1A-4A46-4195-9B58-E83A8F502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B6C42-151F-42FB-BEEF-598AACE2C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A72C2-C16C-4B6E-AA91-D59D754CC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879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FB1B7-6112-41F9-8214-572EB76ED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image and image map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3911A-4492-4E84-B4BE-59564BFD23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="images/web_books.jpg"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alt="PHP/MySQL and JavaScript/jQuery books"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usemap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="#books"&gt;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&lt;map name="books"&gt;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&lt;area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="php_mysql.html"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shape="poly"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alt="PHP/MySQL book"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title="PHP/MySQL"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coords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="0,30,115,0,133,67,109,156,39,174"&gt;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&lt;area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="javascript_jquery.html"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shape="poly"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alt="JavaScript/jQuery book"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title="JavaScript/jQuery"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coords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="145,21,261,52,222,195,107,165"&gt;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&lt;/map&gt;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21E3F-7830-4B2B-85F4-CD28E281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D7FA9-FA4B-4702-9D7C-A4B96F4A9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D76F7-9445-4C9E-99B6-EFB8EBC05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7249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AB2F366-ED85-4B64-A856-7A4F93A4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5989"/>
            <a:ext cx="7315200" cy="738664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Attributes of the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element for adding multiple image resources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85FB2AC-4792-49D5-A082-D7B5921E9B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463040"/>
            <a:ext cx="7543800" cy="4495800"/>
          </a:xfrm>
        </p:spPr>
        <p:txBody>
          <a:bodyPr/>
          <a:lstStyle/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srcset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sizes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element that displays different image sizes based on viewport size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="images/mountains_medium.png" alt="mountains"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srcset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="images/mountains_large.png 800w,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images/mountains_medium.png 600w,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images/mountains_small.png 400w"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sizes="(min-width: 1200px) 800px,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(min-width: 800px) 600px, 100vw"&gt;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5AC68-3A35-4BFA-B355-313FBE7C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76AEC-78BD-4C65-A32D-F148C32CA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162ED-6A14-433D-A239-0C5F52891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44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8B9CD-70FA-4D21-A025-0824330F7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Elements for adding multiple image resources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8B2801-B7AA-4AD0-BD33-64A3B113F6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picture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Attributes of the source element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srcset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D66AA-3BFA-4777-B6F6-05535D11F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42211-FB18-4446-84D1-E8238492F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A0357-8905-422A-B33E-E98F5B0DD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2349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A5685FD-E03B-44C0-B4BB-FDCA899FE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5989"/>
            <a:ext cx="7315200" cy="738664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picture element that displays different images based on viewport size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1297DB3-5C89-4D5C-9C4E-7182721CA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&lt;picture&gt;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&lt;source media="(min-width: 960px)"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srcset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="images/mountains_far.png"&gt;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&lt;source media="(min-width: 768px)"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srcset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="images/mountains_mid.png"&gt;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&lt;source media="(min-width: 460px)"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srcset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="images/mountains_close.png"&gt;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="images/mountains_mid.png" alt=""&gt;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&lt;/picture&gt;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CF5A5-FEED-48C9-8081-F9C1F22E9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AA12E-224A-43B9-8889-E87D0AB72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74C6B-D8FD-48BE-BC5E-1CD66FF25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195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D67D86F-BEAD-4DCE-9CC5-FBD361D5D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5989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picture element that displays an image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an alternative format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437E280-50F4-42F5-92AB-89BFA261C1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&lt;picture&gt;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&lt;source type="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image.avif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srcset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mountains_small.avif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="images/mountains_small.png" alt=""&gt;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&lt;/picture&gt;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9D4A2E-485E-4EA5-97C3-0CA37DE52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7C0D8-424A-4FC8-902E-5BB5D288D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82F02-2861-4C5E-BB23-E259E389D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6296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F9148A9-8814-4AA9-A9B1-76FA947A2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Murach logo as an SVG element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21F8A4-86AB-4BAA-9685-00BDC0045B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00" y="1062758"/>
            <a:ext cx="7493000" cy="221384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svg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viewBox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="0 0 247.83 76.96"&gt;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rect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class="cls-1" width="80" height="76.96"/&gt;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&lt;path class="cls-2"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d="M28.19,18.36H18.13s3.29.09,3.29,4.33V52l10.53-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3.33V22.47C31.95,19.88,30.58,18.37,28.19,18.36Z"/&gt;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&lt;path class="cls-2"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d="M40.33,21.9H30.26s3.29.08,3.29,4.32V55.52l10.53-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3.33V26C44.09,23.43,42.72,21.91,40.33,21.9Z"/&gt;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&lt;path class="cls-2"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d="M52.42,25.53H42.36s3.29.08,3.29,4.32V59.14l10.53-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3.33V29.64C56.18,27.05,54.81,25.54,52.42,25.53Z"/&gt;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svg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1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logo</a:t>
            </a:r>
          </a:p>
          <a:p>
            <a:endParaRPr lang="en-US" sz="1600" dirty="0"/>
          </a:p>
        </p:txBody>
      </p:sp>
      <p:pic>
        <p:nvPicPr>
          <p:cNvPr id="10" name="Content Placeholder 9" descr="Refer to page 381 in textbook">
            <a:extLst>
              <a:ext uri="{FF2B5EF4-FFF2-40B4-BE49-F238E27FC236}">
                <a16:creationId xmlns:a16="http://schemas.microsoft.com/office/drawing/2014/main" id="{7A7E5772-27A1-4474-8730-C1D71199221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4724400"/>
            <a:ext cx="1271204" cy="12192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E25FB-863F-47E1-AA61-550F5272A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8D589-4495-448C-BAC9-2F3F47D3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1CD26-18B3-4E72-846A-F4721A4E4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anose="020B0606020202030204" pitchFamily="34" charset="0"/>
              </a:rPr>
              <a:t>C11,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25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0627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EC68C-E563-4713-B5B3-E058DD047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benefits of SVG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5E313-C09A-4731-A07D-40425DB862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SVG code loads faster than image files so your web pages will load faster and improve the user experience.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SVG images are scalable so they work well for Responsive Web Design.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SVG images are recognized by Google just as other images are so they won’t affect SEO.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Drawbacks of SVG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Without a background in graphics design, SVG images can be hard to create.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SVG isn’t suitable for complex images like photographs.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07BA1-E29B-49D6-9236-525AA49D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5DCBE-D817-41EB-8EFE-D62B1B14A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04AB2-1899-4627-9E01-02998EC4E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9069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731237-6335-4672-BCBB-9E2ABB594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image editor</a:t>
            </a:r>
            <a:endParaRPr lang="en-US" dirty="0"/>
          </a:p>
        </p:txBody>
      </p:sp>
      <p:pic>
        <p:nvPicPr>
          <p:cNvPr id="9" name="Content Placeholder 8" descr="Refer to page 383 in textbook">
            <a:extLst>
              <a:ext uri="{FF2B5EF4-FFF2-40B4-BE49-F238E27FC236}">
                <a16:creationId xmlns:a16="http://schemas.microsoft.com/office/drawing/2014/main" id="{98F7D87D-A25C-4526-81A7-0372E1CF8A5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14400" y="1143000"/>
            <a:ext cx="7105602" cy="48006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E1104-6D54-4163-94B5-F81B909FF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57084-948A-4AC8-A2E6-B1992E3DC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BCBBD-8ACB-4D76-9A8C-11BD12871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180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540E0-0DB7-41E5-AD3F-4B4250B54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Typical editing operations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E2D68-295B-49FB-B51C-F47C281612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Change the size, image type, or quality of an image.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Control the animation of an animated GIF file.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Save an image with transparency or a matte.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Get the coordinates for an image map.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Three popular image editors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Adobe Photoshop CC (the industry standard for graphic artists)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Adobe Photoshop Elements (an inexpensive editor)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GIMP (a free editor)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BF521-C6F8-4200-AB95-498488C5E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E3433-5710-4F59-8549-806E3A6CB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FFA8A-5E79-4DAB-972A-C5581F1FA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9590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0E89273-97B1-4EB6-A126-508D139EC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image without transparency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with transparency and a matte</a:t>
            </a:r>
            <a:endParaRPr lang="en-US" dirty="0"/>
          </a:p>
        </p:txBody>
      </p:sp>
      <p:pic>
        <p:nvPicPr>
          <p:cNvPr id="9" name="Content Placeholder 8" descr="Refer to page 383 in textbook">
            <a:extLst>
              <a:ext uri="{FF2B5EF4-FFF2-40B4-BE49-F238E27FC236}">
                <a16:creationId xmlns:a16="http://schemas.microsoft.com/office/drawing/2014/main" id="{41B7938D-9CCC-47E5-9DF1-023A2B057CD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334823"/>
            <a:ext cx="5041362" cy="262757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515557-42CE-474A-9843-DCE1AA046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E0575-68BD-4686-AB2A-9FAD49690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C7999-D646-4694-8AA6-EE93FD5E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29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241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E9BD7-5DFF-4B7D-B29E-36A07B081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Objectives (continued)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09073-1B25-4248-AAC8-69ACBB549B3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Describe the proper use of the </a:t>
            </a: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img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element and its related CSS, including the accessibility guidelines.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Describe the use of the figure and </a:t>
            </a: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figcaption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elements for working with images.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Describe the use of image rollovers and image maps.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Describe the use of the picture and source elements for working with images.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Describe the use of the </a:t>
            </a: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svg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element and Scalable Vector Graphics.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Describe the use of image editors and tools for creating favicons.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general terms, describe how the CSS @font-face selector works.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>
                <a:tab pos="347345" algn="l"/>
                <a:tab pos="457200" algn="l"/>
              </a:tabLst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general terms, describe the use of Google and Adobe Web Fonts.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3F4D1-14DE-4494-B9C9-D000BEBA8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35CDFA-7C3A-4EB4-A336-293905AB9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6FB73-F8F6-4740-B6B3-AAD70199D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066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439A0D8-8C52-4070-A0A9-67E131DFC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5989"/>
            <a:ext cx="7315200" cy="738664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Creative Commons license conditions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images and icons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D78DFB-077B-49E5-9725-4834E76B41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Attribution	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Share Alike	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Non-Commercial	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Derivative Works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51239-9AA2-437E-9DE1-B24B102DD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6291F-94D1-4C3A-8116-990571E46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EFEB7-4A44-4921-A082-418525395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11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AE499-59B5-48C3-95BE-5F4AEBB9B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Popular websites for images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D94A4E-DDA9-4820-A71D-028037779B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www.freeimages.com</a:t>
            </a:r>
            <a:r>
              <a:rPr lang="en-US" sz="2000" u="sng" spc="-1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www.freefoto.com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www.openphoto.net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www.google.com/imghp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Popular websites for stock photos</a:t>
            </a:r>
          </a:p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9718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www.istockphoto.com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www.gettyimages.com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popular search engine for stock photos</a:t>
            </a:r>
          </a:p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www.everystockphoto.com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BE727-E529-4DE2-930D-B981A2029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392FB-4688-4D7E-9A05-1D089665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D5689-CAED-41ED-8956-B731B1F73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6517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0EDA0-B9AE-47E3-8696-BDDEAB889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Popular websites for icons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773A5-5CC4-447C-9471-064AE5957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https://fontawesome.io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www.glyphicons.com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www.glyphish.com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47345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  <a:tab pos="1371600" algn="l"/>
                <a:tab pos="2743200" algn="l"/>
              </a:tabLst>
            </a:pPr>
            <a:r>
              <a:rPr lang="en-US" u="sng" spc="-10" dirty="0">
                <a:solidFill>
                  <a:srgbClr val="0000F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www.flaticon.com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br>
              <a:rPr lang="en-US" sz="1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9F150-5AB3-494D-8A55-48AB343C9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0C3ED4-4A60-4788-88CD-27F1C10CF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2B614-3079-44D8-A9DD-4CEE50069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7917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69983F0-AF94-4611-B7A5-B0EAC28EF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5989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include the Font Awesome library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 a CDN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D39295-AC65-4C91-900B-F6C132CFCF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463040"/>
            <a:ext cx="7467600" cy="4495800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"https://use.fontawesome.com/releases/v5.0.1/js/all.js"&gt;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65151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&lt;/script&gt;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CD934-9E22-4515-950D-6FC97CABD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FC67C-904D-48EF-A377-2C6E12EF3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708D3-ADE6-4F12-8560-AE7B402D4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702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073A126-4F8F-4FC2-A58D-132EFD517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 that uses 3 Font Awesome icons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5CD9F4B-CDAC-47CB-99A5-6A59675C90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&lt;h2&gt;We want to hear from you&lt;/h2&gt;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&lt;ul&gt;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class="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fas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fa-globe fa-lg"&gt;&lt;/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&lt;strong&gt;Web:&lt;/strong&gt; www.murach.com&lt;/li&gt;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class="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fas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fa-phone-square fa-lg"&gt;&lt;/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&lt;strong&gt;Phone:&lt;/strong&gt; 1-800-221-5528&lt;/li&gt;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&lt;li&gt;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class="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fas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fa-envelope-square fa-lg"&gt;&lt;/</a:t>
            </a:r>
            <a:r>
              <a:rPr lang="en-US" sz="1600" b="1" dirty="0" err="1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&lt;strong&gt;Email:&lt;/strong&gt; sales@murach.com&lt;/li&gt;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&lt;/ul&gt;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icons in a web browser</a:t>
            </a:r>
          </a:p>
          <a:p>
            <a:endParaRPr lang="en-US" sz="1600" dirty="0"/>
          </a:p>
        </p:txBody>
      </p:sp>
      <p:pic>
        <p:nvPicPr>
          <p:cNvPr id="10" name="Content Placeholder 9" descr="Refer to page 387 in textbook">
            <a:extLst>
              <a:ext uri="{FF2B5EF4-FFF2-40B4-BE49-F238E27FC236}">
                <a16:creationId xmlns:a16="http://schemas.microsoft.com/office/drawing/2014/main" id="{6A49FF0B-1821-462D-987E-3CD31406C17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3943662"/>
            <a:ext cx="4343400" cy="198833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CF893-EC46-40EF-AFDC-AF704E509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CF381-48F2-42A9-97AB-76851799E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19264-A8C2-4AD1-AF8D-4398DE178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anose="020B0606020202030204" pitchFamily="34" charset="0"/>
              </a:rPr>
              <a:t>C11,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34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039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E1054-D945-42E2-BFA9-5D0F1A26D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Two of the tools for creating favicons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D50D4-1190-4C0C-9E56-DFDD1E1152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Axialis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Icon Workshop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Photoshop plugin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932A4-30CC-4C63-AE46-1B4BFCAF4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6E3A7-5E71-4BED-8576-E4C9BE5F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7C97D-87C9-4A6A-878A-0BEC7B451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1687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703D12D-3470-4454-82E8-55BEC0C8F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5989"/>
            <a:ext cx="7315200" cy="738664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link element that adds a favicon </a:t>
            </a:r>
            <a:b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the browser tab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068D9AF-CD19-41FD-B54B-D1C3D147D1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&lt;link </a:t>
            </a:r>
            <a:r>
              <a:rPr lang="en-US" sz="16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rel</a:t>
            </a: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="shortcut icon" </a:t>
            </a:r>
            <a:r>
              <a:rPr lang="en-US" sz="1600" b="1" dirty="0" err="1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600" b="1" dirty="0">
                <a:effectLst/>
                <a:highlight>
                  <a:srgbClr val="FFFFFF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="images/favicon.ico"&gt;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C2976-D5D5-4B39-B453-F0587245D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3A72E-2C37-4740-9216-5FE55727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CE14B-A9A7-44BD-917C-D011F6ED1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363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68710AB-CE57-40AD-B921-42C83F6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heading that uses a font imported with CSS</a:t>
            </a:r>
            <a:endParaRPr lang="en-US" dirty="0"/>
          </a:p>
        </p:txBody>
      </p:sp>
      <p:pic>
        <p:nvPicPr>
          <p:cNvPr id="10" name="Content Placeholder 9" descr="Refer to page 389 in textbook">
            <a:extLst>
              <a:ext uri="{FF2B5EF4-FFF2-40B4-BE49-F238E27FC236}">
                <a16:creationId xmlns:a16="http://schemas.microsoft.com/office/drawing/2014/main" id="{25239436-5F36-47E0-B022-9B687DB5294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95400" y="1143000"/>
            <a:ext cx="5181600" cy="978747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5F4F94F-427E-4A2A-8EBD-33BFC470931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2324100"/>
            <a:ext cx="7391400" cy="2209799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CSS for embedding a font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@font-face {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font-family: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Murach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url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("HARNGTON.TTF"); }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CSS for applying the font to an element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h1 {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font-family: </a:t>
            </a:r>
            <a:r>
              <a:rPr lang="en-US" sz="16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Murach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}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element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&lt;h1&gt;Murach Books&lt;/h1&gt;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2B201-955A-4B07-9FD4-D7EEE1C9A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E6CD0-D11F-474A-A485-0B878A03C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4D3BF-99D0-48FE-9050-8F9FFDE09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anose="020B0606020202030204" pitchFamily="34" charset="0"/>
              </a:rPr>
              <a:t>C11,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37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5578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56CE9-74B7-4E86-8D2B-127A9ED20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Where to find the fonts on your computer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846A5-B3FF-4B64-BCCC-B05487B14E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sz="2000" b="1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 a Windows system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C:\Windows\Fonts</a:t>
            </a:r>
          </a:p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sz="2000" b="1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 a Mac OS system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System\Library\Fonts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import a font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Copy the file for the font family into a folder for your website.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the CSS for the page, code a style rule for the @font-face selector.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the font-family property to provide a name for the imported font family, and use the </a:t>
            </a: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src</a:t>
            </a: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property to locate the font file.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AFE39-D8D0-4642-AE4D-E9B7962A8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C5BDC-02BF-43E2-88BC-83436FC38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7C9140-FDAF-4B68-94AA-BAE3AE0F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38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5595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C44B6EA-F477-4D8A-B766-8E8D1CBD9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heading that uses a Google Web Font</a:t>
            </a:r>
            <a:endParaRPr lang="en-US" dirty="0"/>
          </a:p>
        </p:txBody>
      </p:sp>
      <p:pic>
        <p:nvPicPr>
          <p:cNvPr id="10" name="Content Placeholder 9" descr="Refer to page 391 in textbook">
            <a:extLst>
              <a:ext uri="{FF2B5EF4-FFF2-40B4-BE49-F238E27FC236}">
                <a16:creationId xmlns:a16="http://schemas.microsoft.com/office/drawing/2014/main" id="{8B160CAF-F1E6-4D76-A15A-5FA20D94895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95400" y="1143001"/>
            <a:ext cx="4876800" cy="940904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3E728E8-0713-4299-8CAF-664FC20A35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100" y="2324100"/>
            <a:ext cx="7391400" cy="2209799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link element that imports the font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&lt;link </a:t>
            </a:r>
            <a:r>
              <a:rPr lang="en-US" sz="12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href</a:t>
            </a:r>
            <a:r>
              <a:rPr lang="en-US" sz="1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"https://fonts.googleapis.com/css2?family=</a:t>
            </a:r>
            <a:r>
              <a:rPr lang="en-US" sz="12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Sorts+Mill+Goudy&amp;display</a:t>
            </a:r>
            <a:r>
              <a:rPr lang="en-US" sz="1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=swap"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rel</a:t>
            </a:r>
            <a:r>
              <a:rPr lang="en-US" sz="1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="stylesheet"&gt;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CSS for applying the font to an element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h1 { font-family: "</a:t>
            </a:r>
            <a:r>
              <a:rPr lang="en-US" sz="1200" b="1" dirty="0">
                <a:effectLst/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Sorts Mill Goudy</a:t>
            </a:r>
            <a:r>
              <a:rPr lang="en-US" sz="1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", serif; }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element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&lt;h1&gt;Murach Books&lt;/h1&gt;</a:t>
            </a:r>
          </a:p>
          <a:p>
            <a:endParaRPr lang="en-US" sz="1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69D9A-7758-44C9-9AD2-042600815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F3C36-EF1A-4ABF-A403-7B2F5E02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96308-5892-4688-B9E8-355901213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anose="020B0606020202030204" pitchFamily="34" charset="0"/>
              </a:rPr>
              <a:t>C11,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39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913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CAAF8-A3F6-48E6-90FD-0ADD05F5F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Image types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63E49A-6CEA-47BA-BD06-1A590AAF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JPEG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GIF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PNG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WebP</a:t>
            </a:r>
            <a:endParaRPr lang="en-US" sz="20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AVIF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885B0-9E87-402E-B8DD-91CB1D8E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67B9A-8AE5-4963-A6C0-34CA3B556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D6D16-7CF1-43C5-8BEC-65FE77683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4321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075E30C-2420-401D-BF88-ED93B06D2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heading that uses an Adobe Edge Web Font</a:t>
            </a:r>
            <a:endParaRPr lang="en-US" dirty="0"/>
          </a:p>
        </p:txBody>
      </p:sp>
      <p:pic>
        <p:nvPicPr>
          <p:cNvPr id="10" name="Content Placeholder 9" descr="Refer to page 391 in textbook">
            <a:extLst>
              <a:ext uri="{FF2B5EF4-FFF2-40B4-BE49-F238E27FC236}">
                <a16:creationId xmlns:a16="http://schemas.microsoft.com/office/drawing/2014/main" id="{EDE328F8-01D2-45A8-BA6A-9E9C09588DE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95400" y="1143000"/>
            <a:ext cx="5917114" cy="1143000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0259475-7E6B-4258-A622-675B5AA3D5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2514600"/>
            <a:ext cx="7543800" cy="2209799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script element that imports the font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&lt;script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="//use.edgefonts.net/alex-brush.js"&gt;&lt;/script&gt; 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CSS that applies the font to an element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h1 { font-family: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alex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-brush, cursive; }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for the element 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&lt;h1&gt;Murach Books&lt;/h1&gt;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F3646-15E0-4724-9F4C-F0503BBA8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FFEDD-7DDC-45E6-8D24-B2380E75A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D7921-7F7D-4549-AF10-2FB0A9FF1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anose="020B0606020202030204" pitchFamily="34" charset="0"/>
              </a:rPr>
              <a:t>C11,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40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9726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5E94D5-79DF-4293-9FF2-5087CFAB9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effectLst/>
                <a:ea typeface="Times New Roman" panose="02020603050405020304" pitchFamily="18" charset="0"/>
              </a:rPr>
              <a:t>Short 11-1	Do an image rollover with CSS</a:t>
            </a:r>
            <a:endParaRPr lang="en-US" dirty="0"/>
          </a:p>
        </p:txBody>
      </p:sp>
      <p:pic>
        <p:nvPicPr>
          <p:cNvPr id="11" name="Content Placeholder 10" descr="Web page screenshot&#10;&#10;Read the exercise description">
            <a:extLst>
              <a:ext uri="{FF2B5EF4-FFF2-40B4-BE49-F238E27FC236}">
                <a16:creationId xmlns:a16="http://schemas.microsoft.com/office/drawing/2014/main" id="{09B35EFE-297D-44F8-B6EA-91A51DF3628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447800" y="1203754"/>
            <a:ext cx="4700423" cy="2377646"/>
          </a:xfrm>
          <a:prstGeom prst="rect">
            <a:avLst/>
          </a:prstGeom>
        </p:spPr>
      </p:pic>
      <p:pic>
        <p:nvPicPr>
          <p:cNvPr id="12" name="Content Placeholder 11" descr="Web page screenshot&#10;&#10;Read the exercise description">
            <a:extLst>
              <a:ext uri="{FF2B5EF4-FFF2-40B4-BE49-F238E27FC236}">
                <a16:creationId xmlns:a16="http://schemas.microsoft.com/office/drawing/2014/main" id="{BEEAB013-AAAD-4D46-958F-AB4DE9E7D748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2819400" y="3505200"/>
            <a:ext cx="4519245" cy="2286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75EA5-A458-4BD1-AA2B-6869F84D2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A9B67-9584-47B9-9174-F3FD3ABDD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42304-6B03-413B-9315-46E935F61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>
              <a:latin typeface="Times New Roman"/>
            </a:endParaRPr>
          </a:p>
          <a:p>
            <a:pPr algn="r">
              <a:defRPr/>
            </a:pPr>
            <a:r>
              <a:rPr lang="en-US" sz="900" dirty="0">
                <a:solidFill>
                  <a:schemeClr val="bg1"/>
                </a:solidFill>
                <a:latin typeface="Arial Narrow" panose="020B0606020202030204" pitchFamily="34" charset="0"/>
              </a:rPr>
              <a:t>C11,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41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172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BBAA-A25E-4AC7-8A72-268F69BD3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Attributes of the &lt;</a:t>
            </a:r>
            <a:r>
              <a:rPr lang="en-US" sz="2400" b="1" dirty="0" err="1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tag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96E22E-8A78-4F21-8D22-91153CE05F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endParaRPr lang="en-US" sz="16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alt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height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width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 properties for sizing an image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height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width</a:t>
            </a:r>
          </a:p>
          <a:p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A3F169-CE4B-4307-AC45-BC31B8508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8C470-199C-4FF4-8A98-D067367D5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89811-BEE1-4BD0-8278-FA737C148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787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0AA07-88F8-4C5B-86B8-A2E7D280C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 and CSS for two images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AF395-BC6C-4CB1-82B3-B4288749A0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b="1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HTML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&lt;p&gt;&lt;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="images/students.jpg"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alt="teacher and students"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height="300" width="400"&gt;&amp;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nbsp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;&amp;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nbsp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&lt;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id="small" </a:t>
            </a:r>
            <a:r>
              <a:rPr lang="en-US" sz="1600" b="1" dirty="0" err="1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="images/students.jpg"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alt="teacher and students"&gt;&lt;/p&gt;</a:t>
            </a:r>
          </a:p>
          <a:p>
            <a:pPr marL="347345" marR="0">
              <a:spcBef>
                <a:spcPts val="900"/>
              </a:spcBef>
              <a:spcAft>
                <a:spcPts val="600"/>
              </a:spcAft>
              <a:tabLst>
                <a:tab pos="1371600" algn="l"/>
                <a:tab pos="2743200" algn="l"/>
              </a:tabLst>
            </a:pPr>
            <a:r>
              <a:rPr lang="en-US" b="1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CSS for resizing the second image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#small {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height: 150px;</a:t>
            </a:r>
          </a:p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width: 200px; }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4AF65-3C12-44F9-A61C-89CD03CE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35A26-5BA8-440D-B9C3-95BF2046B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08C15-0FFF-4444-B69B-7233A876C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950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F4B35C-3C7E-47EB-A5BD-7EF53C7F0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original and resized images in a web browser</a:t>
            </a:r>
            <a:endParaRPr lang="en-US" dirty="0"/>
          </a:p>
        </p:txBody>
      </p:sp>
      <p:pic>
        <p:nvPicPr>
          <p:cNvPr id="9" name="Content Placeholder 8" descr="Refer to page 367 in textbook">
            <a:extLst>
              <a:ext uri="{FF2B5EF4-FFF2-40B4-BE49-F238E27FC236}">
                <a16:creationId xmlns:a16="http://schemas.microsoft.com/office/drawing/2014/main" id="{A7E04DFD-007E-4BDA-84E9-53F111055D3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19200" y="1160999"/>
            <a:ext cx="6425741" cy="333480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26F23-CE62-4264-9B4D-C6AA3C078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3CCEA-61CF-4EC9-9E76-BED50E13D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DA113-F880-4055-8BFD-6CEC5CA35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213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8EF00-3211-49FE-A8AB-556D8CF5C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Accessibility guidelines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DB866-D210-4AB8-B4E2-7A1E685B1B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 images with useful content, always code an alt attribute that describes the content.</a:t>
            </a:r>
          </a:p>
          <a:p>
            <a:pPr marL="342900" marR="27432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0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 images that are used for decoration, code the alt attribute as an empty string.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491F9-69A1-4402-8AC7-8CBE47D36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9771F-66E7-4D69-BF95-12DBC36DC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41DC8-9F6F-4FED-ADD2-29CF34FF3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078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02952-6066-49ED-958A-B6C38D323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property for aligning images vertically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29EF3-3B82-4543-AEA7-934F7924D5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7345" marR="0">
              <a:spcBef>
                <a:spcPts val="0"/>
              </a:spcBef>
              <a:spcAft>
                <a:spcPts val="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vertical-align</a:t>
            </a:r>
          </a:p>
          <a:p>
            <a:pPr marL="0" marR="0">
              <a:spcBef>
                <a:spcPts val="150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2400" b="1" dirty="0">
                <a:solidFill>
                  <a:srgbClr val="00009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Common keywords for this property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bottom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middle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top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text-bottom</a:t>
            </a:r>
          </a:p>
          <a:p>
            <a:pPr marL="347345" marR="0">
              <a:spcBef>
                <a:spcPts val="0"/>
              </a:spcBef>
              <a:spcAft>
                <a:spcPts val="600"/>
              </a:spcAft>
              <a:tabLst>
                <a:tab pos="1371600" algn="l"/>
              </a:tabLs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text-top	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17F33-3075-4C74-B32F-855C18D40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 and CSS, 5th Edition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FC112-2282-4928-A983-166B89F25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2022, Mike Murach &amp; Associates, Inc.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77701-E7BD-438A-BD78-B57BA6B7F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C11,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7534717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 slides_with_titles_logo">
  <a:themeElements>
    <a:clrScheme name="Master slide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aster slid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ster slides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MA accessible slides.potx" id="{611E833D-05D0-4A5D-A09D-85733BEA6AAA}" vid="{7CAD4F6C-8ECE-45F7-A39E-93FAD23107B7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MMA accessible slides</Template>
  <TotalTime>145</TotalTime>
  <Words>3000</Words>
  <Application>Microsoft Office PowerPoint</Application>
  <PresentationFormat>On-screen Show (4:3)</PresentationFormat>
  <Paragraphs>454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Arial Narrow</vt:lpstr>
      <vt:lpstr>Courier New</vt:lpstr>
      <vt:lpstr>Symbol</vt:lpstr>
      <vt:lpstr>Times New Roman</vt:lpstr>
      <vt:lpstr>Master slides_with_titles_logo</vt:lpstr>
      <vt:lpstr>Chapter 11</vt:lpstr>
      <vt:lpstr>Objectives</vt:lpstr>
      <vt:lpstr>Objectives (continued)</vt:lpstr>
      <vt:lpstr>Image types</vt:lpstr>
      <vt:lpstr>Attributes of the &lt;img&gt; tag</vt:lpstr>
      <vt:lpstr>The HTML and CSS for two images</vt:lpstr>
      <vt:lpstr>The original and resized images in a web browser</vt:lpstr>
      <vt:lpstr>Accessibility guidelines</vt:lpstr>
      <vt:lpstr>The property for aligning images vertically</vt:lpstr>
      <vt:lpstr>The HTML and CSS for three images</vt:lpstr>
      <vt:lpstr>The images in a web browser</vt:lpstr>
      <vt:lpstr>The properties for floating images</vt:lpstr>
      <vt:lpstr>Some of the HTML for a web page</vt:lpstr>
      <vt:lpstr>The HTML in a web browser</vt:lpstr>
      <vt:lpstr>A web page with figure and figcaption elements</vt:lpstr>
      <vt:lpstr>The HTML for the figure and figcaption elements</vt:lpstr>
      <vt:lpstr>This image has been rolled over  because the mouse is hovering over it</vt:lpstr>
      <vt:lpstr>The HTML and CSS for an image rollover</vt:lpstr>
      <vt:lpstr>An image in a web browser with hotspots created by an image map</vt:lpstr>
      <vt:lpstr>The HTML for the image and image map</vt:lpstr>
      <vt:lpstr>Attributes of the img element for adding multiple image resources</vt:lpstr>
      <vt:lpstr>Elements for adding multiple image resources</vt:lpstr>
      <vt:lpstr>A picture element that displays different images based on viewport size</vt:lpstr>
      <vt:lpstr>A picture element that displays an image in an alternative format</vt:lpstr>
      <vt:lpstr>The Murach logo as an SVG element</vt:lpstr>
      <vt:lpstr>The benefits of SVG</vt:lpstr>
      <vt:lpstr>An image editor</vt:lpstr>
      <vt:lpstr>Typical editing operations</vt:lpstr>
      <vt:lpstr>An image without transparency  and with transparency and a matte</vt:lpstr>
      <vt:lpstr>Creative Commons license conditions for images and icons</vt:lpstr>
      <vt:lpstr>Popular websites for images</vt:lpstr>
      <vt:lpstr>Popular websites for icons</vt:lpstr>
      <vt:lpstr>How to include the Font Awesome library  from a CDN</vt:lpstr>
      <vt:lpstr>HTML that uses 3 Font Awesome icons</vt:lpstr>
      <vt:lpstr>Two of the tools for creating favicons</vt:lpstr>
      <vt:lpstr>A link element that adds a favicon  to the browser tab</vt:lpstr>
      <vt:lpstr>A heading that uses a font imported with CSS</vt:lpstr>
      <vt:lpstr>Where to find the fonts on your computer</vt:lpstr>
      <vt:lpstr>A heading that uses a Google Web Font</vt:lpstr>
      <vt:lpstr>A heading that uses an Adobe Edge Web Font</vt:lpstr>
      <vt:lpstr>Short 11-1 Do an image rollover with CSS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Bethany Cabrera</dc:creator>
  <cp:lastModifiedBy>Anne Boehm</cp:lastModifiedBy>
  <cp:revision>11</cp:revision>
  <cp:lastPrinted>2016-01-14T23:03:16Z</cp:lastPrinted>
  <dcterms:created xsi:type="dcterms:W3CDTF">2021-11-02T22:29:57Z</dcterms:created>
  <dcterms:modified xsi:type="dcterms:W3CDTF">2021-11-03T18:29:24Z</dcterms:modified>
</cp:coreProperties>
</file>

<file path=docProps/thumbnail.jpeg>
</file>